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931"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8T17:08:51.3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1 339,'0'-339,"0"364,4 96,-2-106,0-1,1 0,1 1,0-1,1-1,9 19,-6-16,-2 0,0 0,0 1,-2-1,0 1,-1 0,1 18,-3 122,-3-76,2-59</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E42E06-BEAE-4791-8807-305973366066}"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00647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4134928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278468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319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249032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E42E06-BEAE-4791-8807-305973366066}" type="datetimeFigureOut">
              <a:rPr lang="en-IN" smtClean="0"/>
              <a:t>08-03-2024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2654345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5E42E06-BEAE-4791-8807-305973366066}" type="datetimeFigureOut">
              <a:rPr lang="en-IN" smtClean="0"/>
              <a:t>08-03-2024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2729560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42E06-BEAE-4791-8807-305973366066}"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562731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42E06-BEAE-4791-8807-305973366066}"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163683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E42E06-BEAE-4791-8807-305973366066}"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254941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E42E06-BEAE-4791-8807-305973366066}" type="datetimeFigureOut">
              <a:rPr lang="en-IN" smtClean="0"/>
              <a:t>08-03-2024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178761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9347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E42E06-BEAE-4791-8807-305973366066}" type="datetimeFigureOut">
              <a:rPr lang="en-IN" smtClean="0"/>
              <a:t>08-03-2024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54013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E42E06-BEAE-4791-8807-305973366066}" type="datetimeFigureOut">
              <a:rPr lang="en-IN" smtClean="0"/>
              <a:t>08-03-2024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199800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5E42E06-BEAE-4791-8807-305973366066}" type="datetimeFigureOut">
              <a:rPr lang="en-IN" smtClean="0"/>
              <a:t>08-03-2024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911595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137599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E42E06-BEAE-4791-8807-305973366066}" type="datetimeFigureOut">
              <a:rPr lang="en-IN" smtClean="0"/>
              <a:t>08-03-2024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331AAA-77CE-4A58-8513-DAEE73C68A86}" type="slidenum">
              <a:rPr lang="en-IN" smtClean="0"/>
              <a:t>‹#›</a:t>
            </a:fld>
            <a:endParaRPr lang="en-IN"/>
          </a:p>
        </p:txBody>
      </p:sp>
    </p:spTree>
    <p:extLst>
      <p:ext uri="{BB962C8B-B14F-4D97-AF65-F5344CB8AC3E}">
        <p14:creationId xmlns:p14="http://schemas.microsoft.com/office/powerpoint/2010/main" val="356992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5E42E06-BEAE-4791-8807-305973366066}" type="datetimeFigureOut">
              <a:rPr lang="en-IN" smtClean="0"/>
              <a:t>08-03-2024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0331AAA-77CE-4A58-8513-DAEE73C68A86}" type="slidenum">
              <a:rPr lang="en-IN" smtClean="0"/>
              <a:t>‹#›</a:t>
            </a:fld>
            <a:endParaRPr lang="en-IN"/>
          </a:p>
        </p:txBody>
      </p:sp>
    </p:spTree>
    <p:extLst>
      <p:ext uri="{BB962C8B-B14F-4D97-AF65-F5344CB8AC3E}">
        <p14:creationId xmlns:p14="http://schemas.microsoft.com/office/powerpoint/2010/main" val="114415033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5BBB6C-A656-0561-F24F-5CCB8F8007DE}"/>
              </a:ext>
            </a:extLst>
          </p:cNvPr>
          <p:cNvSpPr txBox="1"/>
          <p:nvPr/>
        </p:nvSpPr>
        <p:spPr>
          <a:xfrm>
            <a:off x="2602794" y="2140317"/>
            <a:ext cx="6986411" cy="1938992"/>
          </a:xfrm>
          <a:prstGeom prst="rect">
            <a:avLst/>
          </a:prstGeom>
          <a:solidFill>
            <a:schemeClr val="bg1">
              <a:lumMod val="95000"/>
            </a:schemeClr>
          </a:solidFill>
          <a:ln>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wrap="square" rtlCol="0">
            <a:spAutoFit/>
            <a:scene3d>
              <a:camera prst="orthographicFront"/>
              <a:lightRig rig="threePt" dir="t"/>
            </a:scene3d>
            <a:sp3d extrusionH="57150">
              <a:bevelT h="25400" prst="softRound"/>
            </a:sp3d>
          </a:bodyPr>
          <a:lstStyle/>
          <a:p>
            <a:pPr algn="ctr"/>
            <a:r>
              <a:rPr lang="en-IN" sz="6000" dirty="0">
                <a:ln w="0">
                  <a:solidFill>
                    <a:schemeClr val="tx2">
                      <a:lumMod val="75000"/>
                    </a:schemeClr>
                  </a:solidFill>
                </a:ln>
                <a:solidFill>
                  <a:schemeClr val="bg1">
                    <a:lumMod val="50000"/>
                  </a:schemeClr>
                </a:solidFill>
                <a:effectLst>
                  <a:glow rad="63500">
                    <a:schemeClr val="accent2">
                      <a:satMod val="175000"/>
                      <a:alpha val="40000"/>
                    </a:schemeClr>
                  </a:glow>
                </a:effectLst>
                <a:latin typeface="Times New Roman" panose="02020603050405020304" pitchFamily="18" charset="0"/>
                <a:cs typeface="Times New Roman" panose="02020603050405020304" pitchFamily="18" charset="0"/>
              </a:rPr>
              <a:t>Crafting a compelling web presence</a:t>
            </a:r>
          </a:p>
        </p:txBody>
      </p:sp>
      <p:sp>
        <p:nvSpPr>
          <p:cNvPr id="4" name="TextBox 3">
            <a:extLst>
              <a:ext uri="{FF2B5EF4-FFF2-40B4-BE49-F238E27FC236}">
                <a16:creationId xmlns:a16="http://schemas.microsoft.com/office/drawing/2014/main" id="{41878870-87B4-5EE1-B22A-8AE60CDB1ADD}"/>
              </a:ext>
            </a:extLst>
          </p:cNvPr>
          <p:cNvSpPr txBox="1"/>
          <p:nvPr/>
        </p:nvSpPr>
        <p:spPr>
          <a:xfrm>
            <a:off x="9589206" y="5477266"/>
            <a:ext cx="2040820" cy="369332"/>
          </a:xfrm>
          <a:prstGeom prst="rect">
            <a:avLst/>
          </a:prstGeom>
          <a:noFill/>
        </p:spPr>
        <p:txBody>
          <a:bodyPr wrap="square">
            <a:spAutoFit/>
          </a:bodyPr>
          <a:lstStyle/>
          <a:p>
            <a:pPr algn="ctr"/>
            <a:r>
              <a:rPr lang="en-IN" sz="1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Monica Babu</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01962B3F-A7F1-9392-2EA7-2EDB693AC180}"/>
              </a:ext>
            </a:extLst>
          </p:cNvPr>
          <p:cNvSpPr txBox="1"/>
          <p:nvPr/>
        </p:nvSpPr>
        <p:spPr>
          <a:xfrm>
            <a:off x="7561616" y="5777984"/>
            <a:ext cx="6096000" cy="369332"/>
          </a:xfrm>
          <a:prstGeom prst="rect">
            <a:avLst/>
          </a:prstGeom>
          <a:noFill/>
        </p:spPr>
        <p:txBody>
          <a:bodyPr wrap="square">
            <a:spAutoFit/>
          </a:bodyPr>
          <a:lstStyle/>
          <a:p>
            <a:pPr algn="ctr"/>
            <a:r>
              <a:rPr lang="en-IN" sz="1800" dirty="0">
                <a:ln w="0"/>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BADM-MBE5</a:t>
            </a:r>
          </a:p>
        </p:txBody>
      </p:sp>
    </p:spTree>
    <p:extLst>
      <p:ext uri="{BB962C8B-B14F-4D97-AF65-F5344CB8AC3E}">
        <p14:creationId xmlns:p14="http://schemas.microsoft.com/office/powerpoint/2010/main" val="402355892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22" presetClass="entr" presetSubtype="4" fill="hold"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6C8E882-8643-5DC7-DA92-F6F2C9805B16}"/>
              </a:ext>
            </a:extLst>
          </p:cNvPr>
          <p:cNvPicPr>
            <a:picLocks noChangeAspect="1"/>
          </p:cNvPicPr>
          <p:nvPr/>
        </p:nvPicPr>
        <p:blipFill rotWithShape="1">
          <a:blip r:embed="rId2">
            <a:extLst>
              <a:ext uri="{28A0092B-C50C-407E-A947-70E740481C1C}">
                <a14:useLocalDpi xmlns:a14="http://schemas.microsoft.com/office/drawing/2010/main" val="0"/>
              </a:ext>
            </a:extLst>
          </a:blip>
          <a:srcRect l="9920" t="10576" r="3296" b="5800"/>
          <a:stretch/>
        </p:blipFill>
        <p:spPr>
          <a:xfrm>
            <a:off x="643468" y="2661959"/>
            <a:ext cx="4592320" cy="248911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3DCEF31-68D9-3876-472A-E69D149F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1940716"/>
            <a:ext cx="5970692" cy="4338163"/>
          </a:xfrm>
          <a:prstGeom prst="rect">
            <a:avLst/>
          </a:prstGeom>
        </p:spPr>
      </p:pic>
      <p:pic>
        <p:nvPicPr>
          <p:cNvPr id="12" name="Picture 11">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2460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A03481-F302-4B40-95D2-E76B583D4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36970"/>
            <a:ext cx="3461173" cy="4591456"/>
          </a:xfrm>
          <a:prstGeom prst="rect">
            <a:avLst/>
          </a:prstGeom>
        </p:spPr>
      </p:pic>
      <p:pic>
        <p:nvPicPr>
          <p:cNvPr id="3" name="Picture 2">
            <a:extLst>
              <a:ext uri="{FF2B5EF4-FFF2-40B4-BE49-F238E27FC236}">
                <a16:creationId xmlns:a16="http://schemas.microsoft.com/office/drawing/2014/main" id="{9CE2A2EF-0BE6-F7B7-3D5C-88AFCFF2A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585" y="1531890"/>
            <a:ext cx="6896947" cy="4591456"/>
          </a:xfrm>
          <a:prstGeom prst="rect">
            <a:avLst/>
          </a:prstGeom>
        </p:spPr>
      </p:pic>
      <p:pic>
        <p:nvPicPr>
          <p:cNvPr id="12" name="Picture 11">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6514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6689B4C0-842C-CC58-2D60-16B9C460E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40718"/>
            <a:ext cx="2943013" cy="43381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15C8AC8-C9F2-7C09-5212-1E305C2BD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80" y="1940718"/>
            <a:ext cx="7504852" cy="4338162"/>
          </a:xfrm>
          <a:prstGeom prst="rect">
            <a:avLst/>
          </a:prstGeom>
        </p:spPr>
      </p:pic>
      <p:pic>
        <p:nvPicPr>
          <p:cNvPr id="12" name="Picture 11">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34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964115F5-4F24-519B-B1A0-5FC9BC380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68" y="152558"/>
            <a:ext cx="3268133" cy="34237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509BDA0-841D-5F21-55B4-328CA6F1A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440" y="50958"/>
            <a:ext cx="7139092" cy="3525362"/>
          </a:xfrm>
          <a:prstGeom prst="rect">
            <a:avLst/>
          </a:prstGeom>
        </p:spPr>
      </p:pic>
      <p:pic>
        <p:nvPicPr>
          <p:cNvPr id="12" name="Picture 11">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8E9A8E5-193C-7DFA-10D3-6E128B6C92DF}"/>
              </a:ext>
            </a:extLst>
          </p:cNvPr>
          <p:cNvSpPr txBox="1"/>
          <p:nvPr/>
        </p:nvSpPr>
        <p:spPr>
          <a:xfrm>
            <a:off x="995680" y="4206240"/>
            <a:ext cx="10119360" cy="175432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Some of the online tools use for checking websites while working professionally as follows,</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Tricentis</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err="1">
                <a:latin typeface="Times New Roman" panose="02020603050405020304" pitchFamily="18" charset="0"/>
                <a:cs typeface="Times New Roman" panose="02020603050405020304" pitchFamily="18" charset="0"/>
              </a:rPr>
              <a:t>Responsinator</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Dynamic yield</a:t>
            </a:r>
          </a:p>
          <a:p>
            <a:pPr marL="285750" indent="-285750">
              <a:buFont typeface="Wingdings" panose="05000000000000000000" pitchFamily="2" charset="2"/>
              <a:buChar char="q"/>
            </a:pPr>
            <a:r>
              <a:rPr lang="en-IN" dirty="0" err="1">
                <a:latin typeface="Times New Roman" panose="02020603050405020304" pitchFamily="18" charset="0"/>
                <a:cs typeface="Times New Roman" panose="02020603050405020304" pitchFamily="18" charset="0"/>
              </a:rPr>
              <a:t>Screenfly</a:t>
            </a:r>
            <a:r>
              <a:rPr lang="en-IN"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Cross browser testing.</a:t>
            </a:r>
          </a:p>
        </p:txBody>
      </p:sp>
    </p:spTree>
    <p:extLst>
      <p:ext uri="{BB962C8B-B14F-4D97-AF65-F5344CB8AC3E}">
        <p14:creationId xmlns:p14="http://schemas.microsoft.com/office/powerpoint/2010/main" val="249045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2B941-A0D8-73EB-D16F-2A95F87D072F}"/>
              </a:ext>
            </a:extLst>
          </p:cNvPr>
          <p:cNvSpPr txBox="1"/>
          <p:nvPr/>
        </p:nvSpPr>
        <p:spPr>
          <a:xfrm>
            <a:off x="203200" y="109507"/>
            <a:ext cx="6370320" cy="707886"/>
          </a:xfrm>
          <a:prstGeom prst="rect">
            <a:avLst/>
          </a:prstGeom>
          <a:noFill/>
        </p:spPr>
        <p:txBody>
          <a:bodyPr wrap="square" rtlCol="0">
            <a:spAutoFit/>
          </a:bodyPr>
          <a:lstStyle/>
          <a:p>
            <a:r>
              <a:rPr lang="en-IN" sz="4000" b="1" u="sng" dirty="0">
                <a:solidFill>
                  <a:srgbClr val="FF0000"/>
                </a:solidFill>
                <a:highlight>
                  <a:srgbClr val="000000"/>
                </a:highlight>
                <a:latin typeface="Times New Roman" panose="02020603050405020304" pitchFamily="18" charset="0"/>
                <a:cs typeface="Times New Roman" panose="02020603050405020304" pitchFamily="18" charset="0"/>
              </a:rPr>
              <a:t>Suggestions</a:t>
            </a:r>
            <a:r>
              <a:rPr lang="en-IN" sz="40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6DE314A8-ECB0-BE11-2A7E-2B991D5960BA}"/>
              </a:ext>
            </a:extLst>
          </p:cNvPr>
          <p:cNvSpPr txBox="1"/>
          <p:nvPr/>
        </p:nvSpPr>
        <p:spPr>
          <a:xfrm>
            <a:off x="2072640" y="1091713"/>
            <a:ext cx="9255760" cy="594630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Customer service pop-up had been displaying continuously on the home page even after you closed. The desktop view is better, whereas in the mobile view, it annoys the user.</a:t>
            </a:r>
          </a:p>
          <a:p>
            <a:pPr marL="342900" indent="-342900">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Some of their product landing page lacks detailing.</a:t>
            </a:r>
          </a:p>
          <a:p>
            <a:pPr marL="342900" indent="-342900">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On the homepage, once clicking on headings, it doesn't go to a landing page, just shows us the topics. it will be better if they create a separate landing page for Headings.</a:t>
            </a:r>
          </a:p>
          <a:p>
            <a:pPr marL="342900" indent="-342900">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 single website with more subcategories is a little bit clustered.</a:t>
            </a:r>
          </a:p>
          <a:p>
            <a:pPr marL="342900" indent="-342900">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Even the home page needs some more informative layouts.</a:t>
            </a:r>
          </a:p>
          <a:p>
            <a:pPr marL="342900" indent="-342900">
              <a:lnSpc>
                <a:spcPct val="150000"/>
              </a:lnSpc>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685280"/>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CD9E72-AFBC-B3FC-829E-F89BFCAED832}"/>
              </a:ext>
            </a:extLst>
          </p:cNvPr>
          <p:cNvSpPr txBox="1"/>
          <p:nvPr/>
        </p:nvSpPr>
        <p:spPr>
          <a:xfrm>
            <a:off x="162560" y="0"/>
            <a:ext cx="8564880" cy="646331"/>
          </a:xfrm>
          <a:prstGeom prst="rect">
            <a:avLst/>
          </a:prstGeom>
          <a:noFill/>
        </p:spPr>
        <p:txBody>
          <a:bodyPr wrap="square" rtlCol="0">
            <a:spAutoFit/>
          </a:bodyPr>
          <a:lstStyle/>
          <a:p>
            <a:r>
              <a:rPr lang="en-IN" sz="3600" b="1" u="sng" dirty="0">
                <a:solidFill>
                  <a:schemeClr val="tx2">
                    <a:lumMod val="75000"/>
                  </a:schemeClr>
                </a:solidFill>
                <a:latin typeface="Times New Roman" panose="02020603050405020304" pitchFamily="18" charset="0"/>
                <a:cs typeface="Times New Roman" panose="02020603050405020304" pitchFamily="18" charset="0"/>
              </a:rPr>
              <a:t>Best practices for an appealing website</a:t>
            </a:r>
          </a:p>
        </p:txBody>
      </p:sp>
      <p:sp>
        <p:nvSpPr>
          <p:cNvPr id="3" name="TextBox 2">
            <a:extLst>
              <a:ext uri="{FF2B5EF4-FFF2-40B4-BE49-F238E27FC236}">
                <a16:creationId xmlns:a16="http://schemas.microsoft.com/office/drawing/2014/main" id="{8783353A-A036-8C5B-FD1E-103B0ABF3A22}"/>
              </a:ext>
            </a:extLst>
          </p:cNvPr>
          <p:cNvSpPr txBox="1"/>
          <p:nvPr/>
        </p:nvSpPr>
        <p:spPr>
          <a:xfrm>
            <a:off x="1645920" y="646331"/>
            <a:ext cx="9540240" cy="557697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High-Quality images</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Create a colour schema</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Use typography effectively</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Explore plug-ins widely</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Mix up the layout</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Use clean easy to read fonts</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Make the website simple and elegant</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Short and clear descriptions of products</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Make it clutter-free</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Don’t make complicated pages</a:t>
            </a:r>
          </a:p>
          <a:p>
            <a:pPr marL="457200" indent="-457200">
              <a:lnSpc>
                <a:spcPct val="150000"/>
              </a:lnSpc>
              <a:buFont typeface="Arial" panose="020B0604020202020204" pitchFamily="34" charset="0"/>
              <a:buChar char="•"/>
            </a:pPr>
            <a:r>
              <a:rPr lang="en-IN" sz="2000" b="1" i="1" dirty="0">
                <a:latin typeface="Times New Roman" panose="02020603050405020304" pitchFamily="18" charset="0"/>
                <a:cs typeface="Times New Roman" panose="02020603050405020304" pitchFamily="18" charset="0"/>
              </a:rPr>
              <a:t>Create pages user-friendly etc.,</a:t>
            </a:r>
          </a:p>
          <a:p>
            <a:pPr>
              <a:lnSpc>
                <a:spcPct val="150000"/>
              </a:lnSpc>
            </a:pPr>
            <a:r>
              <a:rPr lang="en-IN" sz="2000" b="1" i="1" dirty="0">
                <a:latin typeface="Times New Roman" panose="02020603050405020304" pitchFamily="18" charset="0"/>
                <a:cs typeface="Times New Roman" panose="02020603050405020304" pitchFamily="18" charset="0"/>
              </a:rPr>
              <a:t>These are some of the practise and there are more things to explore in website designing.</a:t>
            </a:r>
          </a:p>
        </p:txBody>
      </p:sp>
    </p:spTree>
    <p:extLst>
      <p:ext uri="{BB962C8B-B14F-4D97-AF65-F5344CB8AC3E}">
        <p14:creationId xmlns:p14="http://schemas.microsoft.com/office/powerpoint/2010/main" val="13847340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D95FB-6BBA-4F81-1F8D-7B8A27C82031}"/>
              </a:ext>
            </a:extLst>
          </p:cNvPr>
          <p:cNvSpPr txBox="1"/>
          <p:nvPr/>
        </p:nvSpPr>
        <p:spPr>
          <a:xfrm>
            <a:off x="1483360" y="619760"/>
            <a:ext cx="7223760" cy="830997"/>
          </a:xfrm>
          <a:prstGeom prst="rect">
            <a:avLst/>
          </a:prstGeom>
          <a:noFill/>
        </p:spPr>
        <p:txBody>
          <a:bodyPr wrap="square" rtlCol="0">
            <a:spAutoFit/>
          </a:bodyPr>
          <a:lstStyle/>
          <a:p>
            <a:r>
              <a:rPr lang="en-IN" sz="48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Conclusion</a:t>
            </a:r>
            <a:r>
              <a:rPr lang="en-IN" sz="48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083840E5-FEB9-2AF8-C8C5-EA91F9795536}"/>
              </a:ext>
            </a:extLst>
          </p:cNvPr>
          <p:cNvSpPr txBox="1"/>
          <p:nvPr/>
        </p:nvSpPr>
        <p:spPr>
          <a:xfrm>
            <a:off x="2072640" y="1788160"/>
            <a:ext cx="8473440"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Here I conclude with the Landing Page for </a:t>
            </a:r>
            <a:r>
              <a:rPr lang="en-IN" sz="4000" dirty="0">
                <a:solidFill>
                  <a:srgbClr val="FF0000"/>
                </a:solidFill>
                <a:highlight>
                  <a:srgbClr val="000000"/>
                </a:highlight>
                <a:latin typeface="Times New Roman" panose="02020603050405020304" pitchFamily="18" charset="0"/>
                <a:cs typeface="Times New Roman" panose="02020603050405020304" pitchFamily="18" charset="0"/>
              </a:rPr>
              <a:t>Oracle Product </a:t>
            </a:r>
            <a:r>
              <a:rPr lang="en-IN" sz="4000" dirty="0">
                <a:solidFill>
                  <a:srgbClr val="FF0000"/>
                </a:solidFill>
                <a:highlight>
                  <a:srgbClr val="C0C0C0"/>
                </a:highlight>
                <a:latin typeface="Times New Roman" panose="02020603050405020304" pitchFamily="18" charset="0"/>
                <a:cs typeface="Times New Roman" panose="02020603050405020304" pitchFamily="18" charset="0"/>
              </a:rPr>
              <a:t>ADVERTISING.</a:t>
            </a:r>
          </a:p>
        </p:txBody>
      </p:sp>
      <p:sp>
        <p:nvSpPr>
          <p:cNvPr id="4" name="TextBox 3">
            <a:extLst>
              <a:ext uri="{FF2B5EF4-FFF2-40B4-BE49-F238E27FC236}">
                <a16:creationId xmlns:a16="http://schemas.microsoft.com/office/drawing/2014/main" id="{490001CF-081A-1A9E-DC2E-7F4F2EF44620}"/>
              </a:ext>
            </a:extLst>
          </p:cNvPr>
          <p:cNvSpPr txBox="1"/>
          <p:nvPr/>
        </p:nvSpPr>
        <p:spPr>
          <a:xfrm>
            <a:off x="1381760" y="4124960"/>
            <a:ext cx="10088880" cy="646331"/>
          </a:xfrm>
          <a:prstGeom prst="rect">
            <a:avLst/>
          </a:prstGeom>
          <a:noFill/>
        </p:spPr>
        <p:txBody>
          <a:bodyPr wrap="square" rtlCol="0">
            <a:spAutoFit/>
          </a:bodyPr>
          <a:lstStyle/>
          <a:p>
            <a:r>
              <a:rPr lang="en-IN" dirty="0"/>
              <a:t>https://www.figma.com/file/OMlEZNqDnzC9wENilEJtgV/lANDING-PAGE?type=design&amp;node-id=0%3A1&amp;mode=design&amp;t=TNBbspsUSuglolBf-1</a:t>
            </a:r>
          </a:p>
        </p:txBody>
      </p:sp>
    </p:spTree>
    <p:extLst>
      <p:ext uri="{BB962C8B-B14F-4D97-AF65-F5344CB8AC3E}">
        <p14:creationId xmlns:p14="http://schemas.microsoft.com/office/powerpoint/2010/main" val="9640713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red text on a black background&#10;&#10;Description automatically generated">
            <a:extLst>
              <a:ext uri="{FF2B5EF4-FFF2-40B4-BE49-F238E27FC236}">
                <a16:creationId xmlns:a16="http://schemas.microsoft.com/office/drawing/2014/main" id="{EA6AC445-E35E-F13A-108A-9B63F594E800}"/>
              </a:ext>
            </a:extLst>
          </p:cNvPr>
          <p:cNvPicPr>
            <a:picLocks noChangeAspect="1"/>
          </p:cNvPicPr>
          <p:nvPr/>
        </p:nvPicPr>
        <p:blipFill rotWithShape="1">
          <a:blip r:embed="rId2">
            <a:extLst>
              <a:ext uri="{28A0092B-C50C-407E-A947-70E740481C1C}">
                <a14:useLocalDpi xmlns:a14="http://schemas.microsoft.com/office/drawing/2010/main" val="0"/>
              </a:ext>
            </a:extLst>
          </a:blip>
          <a:srcRect t="22009" b="21741"/>
          <a:stretch/>
        </p:blipFill>
        <p:spPr>
          <a:xfrm>
            <a:off x="1" y="0"/>
            <a:ext cx="12191999" cy="6858000"/>
          </a:xfrm>
          <a:prstGeom prst="rect">
            <a:avLst/>
          </a:prstGeom>
        </p:spPr>
      </p:pic>
    </p:spTree>
    <p:extLst>
      <p:ext uri="{BB962C8B-B14F-4D97-AF65-F5344CB8AC3E}">
        <p14:creationId xmlns:p14="http://schemas.microsoft.com/office/powerpoint/2010/main" val="70643638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B88922-0594-9A65-681A-410ABC7CAA5A}"/>
              </a:ext>
            </a:extLst>
          </p:cNvPr>
          <p:cNvSpPr txBox="1"/>
          <p:nvPr/>
        </p:nvSpPr>
        <p:spPr>
          <a:xfrm>
            <a:off x="4009830" y="475861"/>
            <a:ext cx="4172339" cy="92333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5400"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82FA6939-7CDC-33CB-595C-EC71485AD3A3}"/>
              </a:ext>
            </a:extLst>
          </p:cNvPr>
          <p:cNvSpPr txBox="1"/>
          <p:nvPr/>
        </p:nvSpPr>
        <p:spPr>
          <a:xfrm>
            <a:off x="1838131" y="1838131"/>
            <a:ext cx="5309118" cy="4801314"/>
          </a:xfrm>
          <a:prstGeom prst="rect">
            <a:avLst/>
          </a:prstGeom>
          <a:noFill/>
        </p:spPr>
        <p:txBody>
          <a:bodyPr wrap="square" rtlCol="0">
            <a:spAutoFit/>
          </a:bodyPr>
          <a:lstStyle/>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Products</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Developed platform</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Design </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Suggestions</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Best practices</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Landing page</a:t>
            </a:r>
          </a:p>
          <a:p>
            <a:pPr marL="285750" indent="-285750">
              <a:buFont typeface="Wingdings" panose="05000000000000000000" pitchFamily="2" charset="2"/>
              <a:buChar char="q"/>
            </a:pPr>
            <a:r>
              <a:rPr lang="en-IN" sz="3600" dirty="0">
                <a:solidFill>
                  <a:schemeClr val="tx2">
                    <a:lumMod val="75000"/>
                  </a:schemeClr>
                </a:solidFill>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663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EEDD3EB-DD05-6812-5C99-0077B09B5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043140">
            <a:off x="9116088" y="718575"/>
            <a:ext cx="1800000" cy="975519"/>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31C174B2-1BEF-CE80-2115-ED5E8DD7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43797">
            <a:off x="9643924" y="4573379"/>
            <a:ext cx="1736981" cy="1800000"/>
          </a:xfrm>
          <a:prstGeom prst="rect">
            <a:avLst/>
          </a:prstGeom>
        </p:spPr>
      </p:pic>
      <p:pic>
        <p:nvPicPr>
          <p:cNvPr id="7" name="Picture 6" descr="A screenshot of a software driver's license&#10;&#10;Description automatically generated">
            <a:extLst>
              <a:ext uri="{FF2B5EF4-FFF2-40B4-BE49-F238E27FC236}">
                <a16:creationId xmlns:a16="http://schemas.microsoft.com/office/drawing/2014/main" id="{0F418616-CBBB-ECBF-8A70-3357645F9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4520">
            <a:off x="8985564" y="2486833"/>
            <a:ext cx="1800000" cy="900472"/>
          </a:xfrm>
          <a:prstGeom prst="rect">
            <a:avLst/>
          </a:prstGeom>
        </p:spPr>
      </p:pic>
      <p:pic>
        <p:nvPicPr>
          <p:cNvPr id="9" name="Picture 8" descr="A computer with a fold out screen&#10;&#10;Description automatically generated with medium confidence">
            <a:extLst>
              <a:ext uri="{FF2B5EF4-FFF2-40B4-BE49-F238E27FC236}">
                <a16:creationId xmlns:a16="http://schemas.microsoft.com/office/drawing/2014/main" id="{1529AADE-BC0E-83D3-1E06-4A9374625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25994">
            <a:off x="10303691" y="1695796"/>
            <a:ext cx="1800000" cy="907587"/>
          </a:xfrm>
          <a:prstGeom prst="rect">
            <a:avLst/>
          </a:prstGeom>
        </p:spPr>
      </p:pic>
      <p:pic>
        <p:nvPicPr>
          <p:cNvPr id="11" name="Picture 10" descr="A computer screen shot of a person holding a cup&#10;&#10;Description automatically generated">
            <a:extLst>
              <a:ext uri="{FF2B5EF4-FFF2-40B4-BE49-F238E27FC236}">
                <a16:creationId xmlns:a16="http://schemas.microsoft.com/office/drawing/2014/main" id="{4ECEEFD4-69A1-4575-7CF3-7913B1657A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3743">
            <a:off x="10138782" y="3305013"/>
            <a:ext cx="1800000" cy="146813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C5FC981E-E6B4-D1A0-20B6-B120438F3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2937070"/>
            <a:ext cx="3600000" cy="3700981"/>
          </a:xfrm>
          <a:prstGeom prst="rect">
            <a:avLst/>
          </a:prstGeom>
        </p:spPr>
      </p:pic>
      <p:sp>
        <p:nvSpPr>
          <p:cNvPr id="14" name="Rectangle 13">
            <a:extLst>
              <a:ext uri="{FF2B5EF4-FFF2-40B4-BE49-F238E27FC236}">
                <a16:creationId xmlns:a16="http://schemas.microsoft.com/office/drawing/2014/main" id="{51F7275D-235C-86E9-9354-E37763ECE707}"/>
              </a:ext>
            </a:extLst>
          </p:cNvPr>
          <p:cNvSpPr/>
          <p:nvPr/>
        </p:nvSpPr>
        <p:spPr>
          <a:xfrm>
            <a:off x="0" y="-87716"/>
            <a:ext cx="5807229" cy="923330"/>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INTRODUCTION</a:t>
            </a:r>
            <a:endParaRPr lang="en-US" sz="5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75F6B4A-53DA-F6FE-9BD9-899C96B258E3}"/>
              </a:ext>
            </a:extLst>
          </p:cNvPr>
          <p:cNvSpPr txBox="1"/>
          <p:nvPr/>
        </p:nvSpPr>
        <p:spPr>
          <a:xfrm>
            <a:off x="1325182" y="690300"/>
            <a:ext cx="6258560" cy="2246769"/>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	</a:t>
            </a:r>
            <a:r>
              <a:rPr lang="en-US" sz="2800" dirty="0">
                <a:solidFill>
                  <a:srgbClr val="C00000"/>
                </a:solidFill>
                <a:latin typeface="Times New Roman" panose="02020603050405020304" pitchFamily="18" charset="0"/>
                <a:cs typeface="Times New Roman" panose="02020603050405020304" pitchFamily="18" charset="0"/>
              </a:rPr>
              <a:t>Web designing </a:t>
            </a:r>
            <a:r>
              <a:rPr lang="en-US" sz="2800" dirty="0">
                <a:latin typeface="Times New Roman" panose="02020603050405020304" pitchFamily="18" charset="0"/>
                <a:cs typeface="Times New Roman" panose="02020603050405020304" pitchFamily="18" charset="0"/>
              </a:rPr>
              <a:t>is the process of </a:t>
            </a:r>
            <a:r>
              <a:rPr lang="en-US" sz="2800" dirty="0">
                <a:solidFill>
                  <a:srgbClr val="C00000"/>
                </a:solidFill>
                <a:latin typeface="Times New Roman" panose="02020603050405020304" pitchFamily="18" charset="0"/>
                <a:cs typeface="Times New Roman" panose="02020603050405020304" pitchFamily="18" charset="0"/>
              </a:rPr>
              <a:t>planning,</a:t>
            </a:r>
            <a:r>
              <a:rPr lang="en-US" sz="2800" dirty="0">
                <a:latin typeface="Times New Roman" panose="02020603050405020304" pitchFamily="18" charset="0"/>
                <a:cs typeface="Times New Roman" panose="02020603050405020304" pitchFamily="18" charset="0"/>
              </a:rPr>
              <a:t> </a:t>
            </a:r>
            <a:r>
              <a:rPr lang="en-US" sz="2800" dirty="0">
                <a:solidFill>
                  <a:srgbClr val="C00000"/>
                </a:solidFill>
                <a:latin typeface="Times New Roman" panose="02020603050405020304" pitchFamily="18" charset="0"/>
                <a:cs typeface="Times New Roman" panose="02020603050405020304" pitchFamily="18" charset="0"/>
              </a:rPr>
              <a:t>conceptualizing,</a:t>
            </a:r>
            <a:r>
              <a:rPr lang="en-US" sz="2800" dirty="0">
                <a:latin typeface="Times New Roman" panose="02020603050405020304" pitchFamily="18" charset="0"/>
                <a:cs typeface="Times New Roman" panose="02020603050405020304" pitchFamily="18" charset="0"/>
              </a:rPr>
              <a:t> and </a:t>
            </a:r>
            <a:r>
              <a:rPr lang="en-US" sz="2800" dirty="0">
                <a:solidFill>
                  <a:srgbClr val="C00000"/>
                </a:solidFill>
                <a:latin typeface="Times New Roman" panose="02020603050405020304" pitchFamily="18" charset="0"/>
                <a:cs typeface="Times New Roman" panose="02020603050405020304" pitchFamily="18" charset="0"/>
              </a:rPr>
              <a:t>implementing</a:t>
            </a:r>
            <a:r>
              <a:rPr lang="en-US" sz="2800" dirty="0">
                <a:latin typeface="Times New Roman" panose="02020603050405020304" pitchFamily="18" charset="0"/>
                <a:cs typeface="Times New Roman" panose="02020603050405020304" pitchFamily="18" charset="0"/>
              </a:rPr>
              <a:t> the plan for designing the website of a particular firm to make it user-friendly. </a:t>
            </a:r>
            <a:endParaRPr lang="en-IN" sz="28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80B1219-8ACD-0A5A-D61C-825698A46DEE}"/>
              </a:ext>
            </a:extLst>
          </p:cNvPr>
          <p:cNvSpPr txBox="1"/>
          <p:nvPr/>
        </p:nvSpPr>
        <p:spPr>
          <a:xfrm>
            <a:off x="3968779" y="3588427"/>
            <a:ext cx="4775990" cy="2677656"/>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	Here, we are going to explore the website of </a:t>
            </a:r>
            <a:r>
              <a:rPr lang="en-US" sz="2800" b="1" dirty="0">
                <a:solidFill>
                  <a:srgbClr val="C00000"/>
                </a:solidFill>
                <a:latin typeface="Times New Roman" panose="02020603050405020304" pitchFamily="18" charset="0"/>
                <a:cs typeface="Times New Roman" panose="02020603050405020304" pitchFamily="18" charset="0"/>
              </a:rPr>
              <a:t>ORACLE</a:t>
            </a:r>
            <a:r>
              <a:rPr lang="en-US" sz="2800" dirty="0">
                <a:latin typeface="Times New Roman" panose="02020603050405020304" pitchFamily="18" charset="0"/>
                <a:cs typeface="Times New Roman" panose="02020603050405020304" pitchFamily="18" charset="0"/>
              </a:rPr>
              <a:t> and craft some of their </a:t>
            </a:r>
            <a:r>
              <a:rPr lang="en-US" sz="2800" dirty="0">
                <a:solidFill>
                  <a:srgbClr val="C00000"/>
                </a:solidFill>
                <a:latin typeface="Times New Roman" panose="02020603050405020304" pitchFamily="18" charset="0"/>
                <a:cs typeface="Times New Roman" panose="02020603050405020304" pitchFamily="18" charset="0"/>
              </a:rPr>
              <a:t>products/services landing pages</a:t>
            </a:r>
            <a:r>
              <a:rPr lang="en-US" sz="2800" dirty="0">
                <a:latin typeface="Times New Roman" panose="02020603050405020304" pitchFamily="18" charset="0"/>
                <a:cs typeface="Times New Roman" panose="02020603050405020304" pitchFamily="18" charset="0"/>
              </a:rPr>
              <a:t> by imposing our implementation.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742058"/>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16" presetClass="entr" presetSubtype="2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1000"/>
                                        <p:tgtEl>
                                          <p:spTgt spid="15">
                                            <p:txEl>
                                              <p:pRg st="0" end="0"/>
                                            </p:txEl>
                                          </p:spTgt>
                                        </p:tgtEl>
                                      </p:cBhvr>
                                    </p:animEffect>
                                    <p:anim calcmode="lin" valueType="num">
                                      <p:cBhvr>
                                        <p:cTn id="3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41C2AE-4F4F-0919-33D6-FC857DBA3C72}"/>
              </a:ext>
            </a:extLst>
          </p:cNvPr>
          <p:cNvSpPr txBox="1"/>
          <p:nvPr/>
        </p:nvSpPr>
        <p:spPr>
          <a:xfrm>
            <a:off x="2463282" y="261257"/>
            <a:ext cx="7128587" cy="584775"/>
          </a:xfrm>
          <a:prstGeom prst="rect">
            <a:avLst/>
          </a:prstGeom>
          <a:noFill/>
        </p:spPr>
        <p:txBody>
          <a:bodyPr wrap="square" rtlCol="0">
            <a:spAutoFit/>
          </a:bodyPr>
          <a:lstStyle/>
          <a:p>
            <a:pPr algn="ctr"/>
            <a:r>
              <a:rPr lang="en-IN" sz="3200" b="1" dirty="0">
                <a:ln w="0">
                  <a:solidFill>
                    <a:schemeClr val="bg2">
                      <a:lumMod val="20000"/>
                      <a:lumOff val="80000"/>
                    </a:schemeClr>
                  </a:solidFill>
                </a:ln>
                <a:solidFill>
                  <a:schemeClr val="tx2">
                    <a:lumMod val="75000"/>
                  </a:schemeClr>
                </a:solidFill>
                <a:latin typeface="Times New Roman" panose="02020603050405020304" pitchFamily="18" charset="0"/>
                <a:cs typeface="Times New Roman" panose="02020603050405020304" pitchFamily="18" charset="0"/>
              </a:rPr>
              <a:t>Overview of Oracle and its Products</a:t>
            </a:r>
          </a:p>
        </p:txBody>
      </p:sp>
      <p:pic>
        <p:nvPicPr>
          <p:cNvPr id="4" name="Picture 3" descr="A screenshot of a computer&#10;&#10;Description automatically generated">
            <a:extLst>
              <a:ext uri="{FF2B5EF4-FFF2-40B4-BE49-F238E27FC236}">
                <a16:creationId xmlns:a16="http://schemas.microsoft.com/office/drawing/2014/main" id="{4925FBF8-34A0-134F-4B95-D96FF697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2376" y="475862"/>
            <a:ext cx="3600000" cy="28458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0A908D15-7BD1-582E-EB56-34B6450AEAFE}"/>
              </a:ext>
            </a:extLst>
          </p:cNvPr>
          <p:cNvSpPr txBox="1"/>
          <p:nvPr/>
        </p:nvSpPr>
        <p:spPr>
          <a:xfrm>
            <a:off x="802433" y="1017037"/>
            <a:ext cx="7128587" cy="2241960"/>
          </a:xfrm>
          <a:prstGeom prst="rect">
            <a:avLst/>
          </a:prstGeom>
          <a:noFill/>
        </p:spPr>
        <p:txBody>
          <a:bodyPr wrap="square" rtlCol="0">
            <a:spAutoFit/>
          </a:bodyPr>
          <a:lstStyle/>
          <a:p>
            <a:pPr>
              <a:lnSpc>
                <a:spcPct val="150000"/>
              </a:lnSpc>
            </a:pPr>
            <a:r>
              <a:rPr lang="en-US" sz="2400" i="1" dirty="0">
                <a:solidFill>
                  <a:srgbClr val="FF0000"/>
                </a:solidFill>
                <a:highlight>
                  <a:srgbClr val="000000"/>
                </a:highlight>
                <a:latin typeface="Times New Roman" panose="02020603050405020304" pitchFamily="18" charset="0"/>
                <a:cs typeface="Times New Roman" panose="02020603050405020304" pitchFamily="18" charset="0"/>
              </a:rPr>
              <a:t>Oracle</a:t>
            </a:r>
            <a:r>
              <a:rPr lang="en-US" sz="2400" i="1" dirty="0">
                <a:latin typeface="Times New Roman" panose="02020603050405020304" pitchFamily="18" charset="0"/>
                <a:cs typeface="Times New Roman" panose="02020603050405020304" pitchFamily="18" charset="0"/>
              </a:rPr>
              <a:t> is one of the top software companies in the world, as they </a:t>
            </a:r>
            <a:r>
              <a:rPr lang="en-US" sz="2400" i="1" dirty="0">
                <a:solidFill>
                  <a:srgbClr val="FF0000"/>
                </a:solidFill>
                <a:highlight>
                  <a:srgbClr val="000000"/>
                </a:highlight>
                <a:latin typeface="Times New Roman" panose="02020603050405020304" pitchFamily="18" charset="0"/>
                <a:cs typeface="Times New Roman" panose="02020603050405020304" pitchFamily="18" charset="0"/>
              </a:rPr>
              <a:t>design, manage, and sell software</a:t>
            </a:r>
            <a:r>
              <a:rPr lang="en-US" sz="2400" i="1" dirty="0">
                <a:latin typeface="Times New Roman" panose="02020603050405020304" pitchFamily="18" charset="0"/>
                <a:cs typeface="Times New Roman" panose="02020603050405020304" pitchFamily="18" charset="0"/>
              </a:rPr>
              <a:t>. They provide both software and hardware. Many small-scale sales and database firms rely on </a:t>
            </a:r>
            <a:r>
              <a:rPr lang="en-US" sz="2400" i="1" dirty="0">
                <a:solidFill>
                  <a:srgbClr val="FF0000"/>
                </a:solidFill>
                <a:highlight>
                  <a:srgbClr val="000000"/>
                </a:highlight>
                <a:latin typeface="Times New Roman" panose="02020603050405020304" pitchFamily="18" charset="0"/>
                <a:cs typeface="Times New Roman" panose="02020603050405020304" pitchFamily="18" charset="0"/>
              </a:rPr>
              <a:t>Oracle</a:t>
            </a:r>
            <a:r>
              <a:rPr lang="en-US" sz="2400" i="1"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E1396925-CFD7-4C32-8A05-F5C943FA8AB5}"/>
              </a:ext>
            </a:extLst>
          </p:cNvPr>
          <p:cNvSpPr txBox="1"/>
          <p:nvPr/>
        </p:nvSpPr>
        <p:spPr>
          <a:xfrm>
            <a:off x="788436" y="3413412"/>
            <a:ext cx="10478278" cy="830997"/>
          </a:xfrm>
          <a:prstGeom prst="rect">
            <a:avLst/>
          </a:prstGeom>
          <a:noFill/>
        </p:spPr>
        <p:txBody>
          <a:bodyPr wrap="square" rtlCol="0">
            <a:spAutoFit/>
          </a:bodyPr>
          <a:lstStyle/>
          <a:p>
            <a:r>
              <a:rPr lang="en-US" sz="2400" dirty="0">
                <a:solidFill>
                  <a:srgbClr val="FF0000"/>
                </a:solidFill>
                <a:highlight>
                  <a:srgbClr val="000000"/>
                </a:highlight>
                <a:latin typeface="Times New Roman" panose="02020603050405020304" pitchFamily="18" charset="0"/>
                <a:cs typeface="Times New Roman" panose="02020603050405020304" pitchFamily="18" charset="0"/>
              </a:rPr>
              <a:t>Oracle</a:t>
            </a:r>
            <a:r>
              <a:rPr lang="en-US" sz="2400" dirty="0">
                <a:latin typeface="Times New Roman" panose="02020603050405020304" pitchFamily="18" charset="0"/>
                <a:cs typeface="Times New Roman" panose="02020603050405020304" pitchFamily="18" charset="0"/>
              </a:rPr>
              <a:t> designed its website user-friendly for both Windows and mobile users. </a:t>
            </a:r>
          </a:p>
          <a:p>
            <a:r>
              <a:rPr lang="en-US" sz="2400" dirty="0">
                <a:latin typeface="Times New Roman" panose="02020603050405020304" pitchFamily="18" charset="0"/>
                <a:cs typeface="Times New Roman" panose="02020603050405020304" pitchFamily="18" charset="0"/>
              </a:rPr>
              <a:t>Here, we are going to explore some of their </a:t>
            </a:r>
            <a:r>
              <a:rPr lang="en-US" sz="2400" dirty="0">
                <a:solidFill>
                  <a:srgbClr val="FF0000"/>
                </a:solidFill>
                <a:latin typeface="Times New Roman" panose="02020603050405020304" pitchFamily="18" charset="0"/>
                <a:cs typeface="Times New Roman" panose="02020603050405020304" pitchFamily="18" charset="0"/>
              </a:rPr>
              <a:t>products</a:t>
            </a:r>
            <a:r>
              <a:rPr lang="en-US" sz="2400" dirty="0">
                <a:latin typeface="Times New Roman" panose="02020603050405020304" pitchFamily="18" charset="0"/>
                <a:cs typeface="Times New Roman" panose="02020603050405020304" pitchFamily="18" charset="0"/>
              </a:rPr>
              <a:t>/</a:t>
            </a:r>
            <a:r>
              <a:rPr lang="en-US" sz="2400" dirty="0">
                <a:solidFill>
                  <a:srgbClr val="FF0000"/>
                </a:solidFill>
                <a:latin typeface="Times New Roman" panose="02020603050405020304" pitchFamily="18" charset="0"/>
                <a:cs typeface="Times New Roman" panose="02020603050405020304" pitchFamily="18" charset="0"/>
              </a:rPr>
              <a:t>services</a:t>
            </a:r>
            <a:r>
              <a:rPr lang="en-US" sz="2400" dirty="0">
                <a:latin typeface="Times New Roman" panose="02020603050405020304" pitchFamily="18" charset="0"/>
                <a:cs typeface="Times New Roman" panose="02020603050405020304" pitchFamily="18" charset="0"/>
              </a:rPr>
              <a:t> as follows,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9D5E1C2-9624-5B9E-1DE3-37F40B618BFA}"/>
              </a:ext>
            </a:extLst>
          </p:cNvPr>
          <p:cNvSpPr txBox="1"/>
          <p:nvPr/>
        </p:nvSpPr>
        <p:spPr>
          <a:xfrm>
            <a:off x="4301412" y="4657751"/>
            <a:ext cx="3769567" cy="1938992"/>
          </a:xfrm>
          <a:prstGeom prst="rect">
            <a:avLst/>
          </a:prstGeom>
          <a:noFill/>
        </p:spPr>
        <p:txBody>
          <a:bodyPr wrap="square" rtlCol="0">
            <a:spAutoFit/>
          </a:bodyPr>
          <a:lstStyle/>
          <a:p>
            <a:pPr marL="285750" indent="-285750">
              <a:buFont typeface="Arial" panose="020B0604020202020204" pitchFamily="34" charset="0"/>
              <a:buChar char="•"/>
            </a:pPr>
            <a:r>
              <a:rPr lang="en-IN" sz="2400" b="1" u="sng" dirty="0">
                <a:solidFill>
                  <a:srgbClr val="FF0000"/>
                </a:solidFill>
                <a:highlight>
                  <a:srgbClr val="000000"/>
                </a:highlight>
                <a:latin typeface="Times New Roman" panose="02020603050405020304" pitchFamily="18" charset="0"/>
                <a:cs typeface="Times New Roman" panose="02020603050405020304" pitchFamily="18" charset="0"/>
              </a:rPr>
              <a:t>Oracle cloud file storage</a:t>
            </a:r>
          </a:p>
          <a:p>
            <a:pPr marL="285750" indent="-285750">
              <a:buFont typeface="Arial" panose="020B0604020202020204" pitchFamily="34" charset="0"/>
              <a:buChar char="•"/>
            </a:pPr>
            <a:r>
              <a:rPr lang="en-IN" sz="2400" b="1" u="sng" dirty="0">
                <a:solidFill>
                  <a:srgbClr val="FF0000"/>
                </a:solidFill>
                <a:highlight>
                  <a:srgbClr val="000000"/>
                </a:highlight>
                <a:latin typeface="Times New Roman" panose="02020603050405020304" pitchFamily="18" charset="0"/>
                <a:cs typeface="Times New Roman" panose="02020603050405020304" pitchFamily="18" charset="0"/>
              </a:rPr>
              <a:t>LINUX</a:t>
            </a:r>
          </a:p>
          <a:p>
            <a:pPr marL="285750" indent="-285750">
              <a:buFont typeface="Arial" panose="020B0604020202020204" pitchFamily="34" charset="0"/>
              <a:buChar char="•"/>
            </a:pPr>
            <a:r>
              <a:rPr lang="en-IN" sz="2400" b="1" u="sng" dirty="0">
                <a:solidFill>
                  <a:srgbClr val="FF0000"/>
                </a:solidFill>
                <a:highlight>
                  <a:srgbClr val="000000"/>
                </a:highlight>
                <a:latin typeface="Times New Roman" panose="02020603050405020304" pitchFamily="18" charset="0"/>
                <a:cs typeface="Times New Roman" panose="02020603050405020304" pitchFamily="18" charset="0"/>
              </a:rPr>
              <a:t>JAVA</a:t>
            </a:r>
          </a:p>
          <a:p>
            <a:pPr marL="285750" indent="-285750">
              <a:buFont typeface="Arial" panose="020B0604020202020204" pitchFamily="34" charset="0"/>
              <a:buChar char="•"/>
            </a:pPr>
            <a:r>
              <a:rPr lang="en-IN" sz="2400" b="1" u="sng" dirty="0">
                <a:solidFill>
                  <a:srgbClr val="FF0000"/>
                </a:solidFill>
                <a:highlight>
                  <a:srgbClr val="000000"/>
                </a:highlight>
                <a:latin typeface="Times New Roman" panose="02020603050405020304" pitchFamily="18" charset="0"/>
                <a:cs typeface="Times New Roman" panose="02020603050405020304" pitchFamily="18" charset="0"/>
              </a:rPr>
              <a:t>Retail Learning Subscription</a:t>
            </a:r>
          </a:p>
        </p:txBody>
      </p:sp>
    </p:spTree>
    <p:extLst>
      <p:ext uri="{BB962C8B-B14F-4D97-AF65-F5344CB8AC3E}">
        <p14:creationId xmlns:p14="http://schemas.microsoft.com/office/powerpoint/2010/main" val="1119264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par>
                          <p:cTn id="14" fill="hold">
                            <p:stCondLst>
                              <p:cond delay="3000"/>
                            </p:stCondLst>
                            <p:childTnLst>
                              <p:par>
                                <p:cTn id="15" presetID="21" presetClass="exit" presetSubtype="1" fill="hold" nodeType="after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par>
                          <p:cTn id="18" fill="hold">
                            <p:stCondLst>
                              <p:cond delay="50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5500"/>
                            </p:stCondLst>
                            <p:childTnLst>
                              <p:par>
                                <p:cTn id="25" presetID="2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6000"/>
                            </p:stCondLst>
                            <p:childTnLst>
                              <p:par>
                                <p:cTn id="29" presetID="16" presetClass="entr" presetSubtype="21" fill="hold"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barn(inVertical)">
                                      <p:cBhvr>
                                        <p:cTn id="31" dur="500"/>
                                        <p:tgtEl>
                                          <p:spTgt spid="7">
                                            <p:txEl>
                                              <p:pRg st="0" end="0"/>
                                            </p:txEl>
                                          </p:spTgt>
                                        </p:tgtEl>
                                      </p:cBhvr>
                                    </p:animEffect>
                                  </p:childTnLst>
                                </p:cTn>
                              </p:par>
                            </p:childTnLst>
                          </p:cTn>
                        </p:par>
                        <p:par>
                          <p:cTn id="32" fill="hold">
                            <p:stCondLst>
                              <p:cond delay="6500"/>
                            </p:stCondLst>
                            <p:childTnLst>
                              <p:par>
                                <p:cTn id="33" presetID="16" presetClass="entr" presetSubtype="21" fill="hold"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barn(inVertical)">
                                      <p:cBhvr>
                                        <p:cTn id="35" dur="500"/>
                                        <p:tgtEl>
                                          <p:spTgt spid="7">
                                            <p:txEl>
                                              <p:pRg st="1" end="1"/>
                                            </p:txEl>
                                          </p:spTgt>
                                        </p:tgtEl>
                                      </p:cBhvr>
                                    </p:animEffect>
                                  </p:childTnLst>
                                </p:cTn>
                              </p:par>
                            </p:childTnLst>
                          </p:cTn>
                        </p:par>
                        <p:par>
                          <p:cTn id="36" fill="hold">
                            <p:stCondLst>
                              <p:cond delay="7000"/>
                            </p:stCondLst>
                            <p:childTnLst>
                              <p:par>
                                <p:cTn id="37" presetID="16" presetClass="entr" presetSubtype="21" fill="hold" nodeType="after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Effect transition="in" filter="barn(inVertical)">
                                      <p:cBhvr>
                                        <p:cTn id="39" dur="500"/>
                                        <p:tgtEl>
                                          <p:spTgt spid="7">
                                            <p:txEl>
                                              <p:pRg st="2" end="2"/>
                                            </p:txEl>
                                          </p:spTgt>
                                        </p:tgtEl>
                                      </p:cBhvr>
                                    </p:animEffect>
                                  </p:childTnLst>
                                </p:cTn>
                              </p:par>
                            </p:childTnLst>
                          </p:cTn>
                        </p:par>
                        <p:par>
                          <p:cTn id="40" fill="hold">
                            <p:stCondLst>
                              <p:cond delay="7500"/>
                            </p:stCondLst>
                            <p:childTnLst>
                              <p:par>
                                <p:cTn id="41" presetID="16" presetClass="entr" presetSubtype="21" fill="hold" nodeType="after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barn(inVertical)">
                                      <p:cBhvr>
                                        <p:cTn id="4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7AEF36-2F5B-6637-44B0-18F1EDDCE9B4}"/>
              </a:ext>
            </a:extLst>
          </p:cNvPr>
          <p:cNvSpPr txBox="1"/>
          <p:nvPr/>
        </p:nvSpPr>
        <p:spPr>
          <a:xfrm>
            <a:off x="317629" y="2099387"/>
            <a:ext cx="4596883" cy="415498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Oracle cloud infrastructure(OCI) is thoroughly managed springy file arrangements, assembled for the cloud, that permit customers to shift their venture workloads to the cloud. File storage handles quantity management, enhancing the software, preservation of disk failure, and unlocking IT Managers to target business &amp; application demands.</a:t>
            </a:r>
            <a:endParaRPr lang="en-IN"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FC44CF-547D-0134-B2ED-AB130DA84895}"/>
              </a:ext>
            </a:extLst>
          </p:cNvPr>
          <p:cNvSpPr txBox="1"/>
          <p:nvPr/>
        </p:nvSpPr>
        <p:spPr>
          <a:xfrm>
            <a:off x="6599992" y="2099387"/>
            <a:ext cx="4596883" cy="378565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organization needs exhaustive, protected IT solutions, not just another LINUX distribution. Oracle provides LINUX with everything appropriate to expand, enhance, and regulate applications on the spot, in the cloud, and at the edge. It is more secure and smoother to manage and it's tuned for ambitious Workloads at cloud scale.</a:t>
            </a:r>
            <a:endParaRPr lang="en-IN"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06739BC-62E5-7E75-97C2-636A4BE03AD1}"/>
              </a:ext>
            </a:extLst>
          </p:cNvPr>
          <p:cNvSpPr/>
          <p:nvPr/>
        </p:nvSpPr>
        <p:spPr>
          <a:xfrm>
            <a:off x="-444866" y="502036"/>
            <a:ext cx="5804136"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u="sng" dirty="0">
                <a:ln/>
                <a:solidFill>
                  <a:srgbClr val="FF0000"/>
                </a:solidFill>
                <a:highlight>
                  <a:srgbClr val="000000"/>
                </a:highlight>
                <a:latin typeface="Times New Roman" panose="02020603050405020304" pitchFamily="18" charset="0"/>
                <a:cs typeface="Times New Roman" panose="02020603050405020304" pitchFamily="18" charset="0"/>
              </a:rPr>
              <a:t>Oracle cloud file storage</a:t>
            </a:r>
          </a:p>
        </p:txBody>
      </p:sp>
      <p:sp>
        <p:nvSpPr>
          <p:cNvPr id="9" name="Rectangle 8">
            <a:extLst>
              <a:ext uri="{FF2B5EF4-FFF2-40B4-BE49-F238E27FC236}">
                <a16:creationId xmlns:a16="http://schemas.microsoft.com/office/drawing/2014/main" id="{F85E2AEB-4066-E9A0-FCE2-0FBBF60ABD49}"/>
              </a:ext>
            </a:extLst>
          </p:cNvPr>
          <p:cNvSpPr/>
          <p:nvPr/>
        </p:nvSpPr>
        <p:spPr>
          <a:xfrm>
            <a:off x="5856407" y="502036"/>
            <a:ext cx="5804136"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u="sng" dirty="0">
                <a:ln/>
                <a:solidFill>
                  <a:srgbClr val="FF0000"/>
                </a:solidFill>
                <a:highlight>
                  <a:srgbClr val="000000"/>
                </a:highlight>
                <a:latin typeface="Times New Roman" panose="02020603050405020304" pitchFamily="18" charset="0"/>
                <a:cs typeface="Times New Roman" panose="02020603050405020304" pitchFamily="18" charset="0"/>
              </a:rPr>
              <a:t>LINUX</a:t>
            </a:r>
          </a:p>
        </p:txBody>
      </p:sp>
    </p:spTree>
    <p:extLst>
      <p:ext uri="{BB962C8B-B14F-4D97-AF65-F5344CB8AC3E}">
        <p14:creationId xmlns:p14="http://schemas.microsoft.com/office/powerpoint/2010/main" val="1482049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2000"/>
                            </p:stCondLst>
                            <p:childTnLst>
                              <p:par>
                                <p:cTn id="22" presetID="6" presetClass="entr" presetSubtype="1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58B46-F39C-AD0F-AE10-9BBBEE3F5470}"/>
              </a:ext>
            </a:extLst>
          </p:cNvPr>
          <p:cNvSpPr txBox="1"/>
          <p:nvPr/>
        </p:nvSpPr>
        <p:spPr>
          <a:xfrm>
            <a:off x="357672" y="1726163"/>
            <a:ext cx="4596883" cy="415498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Oracle Java is the #1 programming language and development platform. it cuts down costs, compresses the evolution period, initiates modernization, and improves application services. More than a million developers worldwide use Java to run virtual machines. Enterprises and developers prefer Java as development platform.</a:t>
            </a:r>
            <a:endParaRPr lang="en-IN"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23E1381-3EE9-BC8E-4264-0A82039CC081}"/>
              </a:ext>
            </a:extLst>
          </p:cNvPr>
          <p:cNvSpPr txBox="1"/>
          <p:nvPr/>
        </p:nvSpPr>
        <p:spPr>
          <a:xfrm>
            <a:off x="6537648" y="1726163"/>
            <a:ext cx="4596883" cy="267765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Enlarge your ability to manage core retail processes of Oracle solutions through automated courses usable anytime, anywhere. For your stable base of mastery in your daily endeavor, you can start your journey with on-demand training.</a:t>
            </a:r>
            <a:endParaRPr lang="en-IN" sz="2400" dirty="0">
              <a:ln w="0"/>
              <a:solidFill>
                <a:schemeClr val="bg1">
                  <a:lumMod val="9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6F2BAE3-9A8B-DC4D-EA23-E63F9B2A91C9}"/>
              </a:ext>
            </a:extLst>
          </p:cNvPr>
          <p:cNvSpPr txBox="1"/>
          <p:nvPr/>
        </p:nvSpPr>
        <p:spPr>
          <a:xfrm>
            <a:off x="-496854" y="818375"/>
            <a:ext cx="6097554" cy="646331"/>
          </a:xfrm>
          <a:prstGeom prst="rect">
            <a:avLst/>
          </a:prstGeom>
          <a:noFill/>
        </p:spPr>
        <p:txBody>
          <a:bodyPr wrap="square">
            <a:spAutoFit/>
          </a:bodyPr>
          <a:lstStyle/>
          <a:p>
            <a:pPr algn="ctr"/>
            <a:r>
              <a:rPr lang="en-US" sz="3600" b="1" u="sng" dirty="0">
                <a:ln/>
                <a:solidFill>
                  <a:srgbClr val="FF0000"/>
                </a:solidFill>
                <a:highlight>
                  <a:srgbClr val="000000"/>
                </a:highlight>
                <a:latin typeface="Times New Roman" panose="02020603050405020304" pitchFamily="18" charset="0"/>
                <a:cs typeface="Times New Roman" panose="02020603050405020304" pitchFamily="18" charset="0"/>
              </a:rPr>
              <a:t>JAVA</a:t>
            </a:r>
          </a:p>
        </p:txBody>
      </p:sp>
      <p:sp>
        <p:nvSpPr>
          <p:cNvPr id="11" name="TextBox 10">
            <a:extLst>
              <a:ext uri="{FF2B5EF4-FFF2-40B4-BE49-F238E27FC236}">
                <a16:creationId xmlns:a16="http://schemas.microsoft.com/office/drawing/2014/main" id="{BA18A711-FD8D-49FD-C523-515DC78933A3}"/>
              </a:ext>
            </a:extLst>
          </p:cNvPr>
          <p:cNvSpPr txBox="1"/>
          <p:nvPr/>
        </p:nvSpPr>
        <p:spPr>
          <a:xfrm>
            <a:off x="5467739" y="879930"/>
            <a:ext cx="6344816" cy="523220"/>
          </a:xfrm>
          <a:prstGeom prst="rect">
            <a:avLst/>
          </a:prstGeom>
          <a:noFill/>
        </p:spPr>
        <p:txBody>
          <a:bodyPr wrap="square">
            <a:spAutoFit/>
          </a:bodyPr>
          <a:lstStyle/>
          <a:p>
            <a:pPr algn="ctr"/>
            <a:r>
              <a:rPr lang="en-US" sz="2800" b="1" u="sng" dirty="0">
                <a:ln/>
                <a:solidFill>
                  <a:srgbClr val="FF0000"/>
                </a:solidFill>
                <a:highlight>
                  <a:srgbClr val="000000"/>
                </a:highlight>
                <a:latin typeface="Times New Roman" panose="02020603050405020304" pitchFamily="18" charset="0"/>
                <a:cs typeface="Times New Roman" panose="02020603050405020304" pitchFamily="18" charset="0"/>
              </a:rPr>
              <a:t>RETAIL LEARNING SUBSCRIPTION</a:t>
            </a:r>
          </a:p>
        </p:txBody>
      </p:sp>
    </p:spTree>
    <p:extLst>
      <p:ext uri="{BB962C8B-B14F-4D97-AF65-F5344CB8AC3E}">
        <p14:creationId xmlns:p14="http://schemas.microsoft.com/office/powerpoint/2010/main" val="2383324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E23861F-D388-5B26-A7EC-CED3701EF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35" y="127552"/>
            <a:ext cx="7383294" cy="6602896"/>
          </a:xfrm>
          <a:prstGeom prst="rect">
            <a:avLst/>
          </a:prstGeom>
        </p:spPr>
      </p:pic>
      <p:sp>
        <p:nvSpPr>
          <p:cNvPr id="8" name="TextBox 7">
            <a:extLst>
              <a:ext uri="{FF2B5EF4-FFF2-40B4-BE49-F238E27FC236}">
                <a16:creationId xmlns:a16="http://schemas.microsoft.com/office/drawing/2014/main" id="{BD76B30C-27E3-13D8-CB95-BE00D84A3054}"/>
              </a:ext>
            </a:extLst>
          </p:cNvPr>
          <p:cNvSpPr txBox="1"/>
          <p:nvPr/>
        </p:nvSpPr>
        <p:spPr>
          <a:xfrm>
            <a:off x="8029509" y="369799"/>
            <a:ext cx="3570051" cy="5878532"/>
          </a:xfrm>
          <a:prstGeom prst="rect">
            <a:avLst/>
          </a:prstGeom>
          <a:noFill/>
        </p:spPr>
        <p:txBody>
          <a:bodyPr wrap="square" rtlCol="0">
            <a:spAutoFit/>
          </a:bodyPr>
          <a:lstStyle/>
          <a:p>
            <a:r>
              <a:rPr lang="en-IN" sz="3600" dirty="0">
                <a:solidFill>
                  <a:srgbClr val="FF0000"/>
                </a:solidFill>
                <a:highlight>
                  <a:srgbClr val="000000"/>
                </a:highlight>
                <a:latin typeface="Times New Roman" panose="02020603050405020304" pitchFamily="18" charset="0"/>
                <a:cs typeface="Times New Roman" panose="02020603050405020304" pitchFamily="18" charset="0"/>
              </a:rPr>
              <a:t>ORACLE</a:t>
            </a:r>
            <a:r>
              <a:rPr lang="en-IN" sz="3600" dirty="0">
                <a:latin typeface="Times New Roman" panose="02020603050405020304" pitchFamily="18" charset="0"/>
                <a:cs typeface="Times New Roman" panose="02020603050405020304" pitchFamily="18" charset="0"/>
              </a:rPr>
              <a:t> WEBSITE HAD BEEN DEVELOPED USING (JAVASCRIPT)  </a:t>
            </a:r>
            <a:r>
              <a:rPr lang="en-IN" sz="3600" dirty="0">
                <a:solidFill>
                  <a:srgbClr val="FF0000"/>
                </a:solidFill>
                <a:highlight>
                  <a:srgbClr val="000000"/>
                </a:highlight>
                <a:latin typeface="Times New Roman" panose="02020603050405020304" pitchFamily="18" charset="0"/>
                <a:cs typeface="Times New Roman" panose="02020603050405020304" pitchFamily="18" charset="0"/>
              </a:rPr>
              <a:t>REACT.JS</a:t>
            </a:r>
          </a:p>
          <a:p>
            <a:r>
              <a:rPr lang="en-IN" sz="3600" dirty="0">
                <a:solidFill>
                  <a:srgbClr val="FF0000"/>
                </a:solidFill>
                <a:highlight>
                  <a:srgbClr val="000000"/>
                </a:highlight>
                <a:latin typeface="Times New Roman" panose="02020603050405020304" pitchFamily="18" charset="0"/>
                <a:cs typeface="Times New Roman" panose="02020603050405020304" pitchFamily="18" charset="0"/>
              </a:rPr>
              <a:t>HANDLEBARS</a:t>
            </a:r>
          </a:p>
          <a:p>
            <a:r>
              <a:rPr lang="en-IN" sz="4400" dirty="0">
                <a:solidFill>
                  <a:srgbClr val="FF0000"/>
                </a:solidFill>
                <a:highlight>
                  <a:srgbClr val="000000"/>
                </a:highlight>
                <a:latin typeface="Times New Roman" panose="02020603050405020304" pitchFamily="18" charset="0"/>
                <a:cs typeface="Times New Roman" panose="02020603050405020304" pitchFamily="18" charset="0"/>
              </a:rPr>
              <a:t>NEXT.JS</a:t>
            </a:r>
          </a:p>
          <a:p>
            <a:endParaRPr lang="en-IN" sz="4400" dirty="0">
              <a:solidFill>
                <a:srgbClr val="FF0000"/>
              </a:solidFill>
              <a:highlight>
                <a:srgbClr val="000000"/>
              </a:highligh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EF7FA99D-CA78-8BE2-B31A-DEA48DFCA12B}"/>
                  </a:ext>
                </a:extLst>
              </p14:cNvPr>
              <p14:cNvContentPartPr/>
              <p14:nvPr/>
            </p14:nvContentPartPr>
            <p14:xfrm>
              <a:off x="4972834" y="848270"/>
              <a:ext cx="29160" cy="242640"/>
            </p14:xfrm>
          </p:contentPart>
        </mc:Choice>
        <mc:Fallback>
          <p:pic>
            <p:nvPicPr>
              <p:cNvPr id="14" name="Ink 13">
                <a:extLst>
                  <a:ext uri="{FF2B5EF4-FFF2-40B4-BE49-F238E27FC236}">
                    <a16:creationId xmlns:a16="http://schemas.microsoft.com/office/drawing/2014/main" id="{EF7FA99D-CA78-8BE2-B31A-DEA48DFCA12B}"/>
                  </a:ext>
                </a:extLst>
              </p:cNvPr>
              <p:cNvPicPr/>
              <p:nvPr/>
            </p:nvPicPr>
            <p:blipFill>
              <a:blip r:embed="rId4"/>
              <a:stretch>
                <a:fillRect/>
              </a:stretch>
            </p:blipFill>
            <p:spPr>
              <a:xfrm>
                <a:off x="4919194" y="740270"/>
                <a:ext cx="136800" cy="458280"/>
              </a:xfrm>
              <a:prstGeom prst="rect">
                <a:avLst/>
              </a:prstGeom>
            </p:spPr>
          </p:pic>
        </mc:Fallback>
      </mc:AlternateContent>
    </p:spTree>
    <p:extLst>
      <p:ext uri="{BB962C8B-B14F-4D97-AF65-F5344CB8AC3E}">
        <p14:creationId xmlns:p14="http://schemas.microsoft.com/office/powerpoint/2010/main" val="12561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61DD06-AB17-4E8B-B828-D863D16E2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B5FE7342-6CD9-E9D1-6E51-6EF8D24731E7}"/>
              </a:ext>
            </a:extLst>
          </p:cNvPr>
          <p:cNvPicPr>
            <a:picLocks noChangeAspect="1"/>
          </p:cNvPicPr>
          <p:nvPr/>
        </p:nvPicPr>
        <p:blipFill rotWithShape="1">
          <a:blip r:embed="rId2">
            <a:extLst>
              <a:ext uri="{28A0092B-C50C-407E-A947-70E740481C1C}">
                <a14:useLocalDpi xmlns:a14="http://schemas.microsoft.com/office/drawing/2010/main" val="0"/>
              </a:ext>
            </a:extLst>
          </a:blip>
          <a:srcRect l="8421" t="15424" r="2269" b="9580"/>
          <a:stretch/>
        </p:blipFill>
        <p:spPr>
          <a:xfrm>
            <a:off x="321734" y="2062480"/>
            <a:ext cx="4399280" cy="399785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562BEFE-3DD2-49FB-B0D6-A5EB76F88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748" y="1186773"/>
            <a:ext cx="6824132" cy="5330757"/>
          </a:xfrm>
          <a:prstGeom prst="rect">
            <a:avLst/>
          </a:prstGeom>
        </p:spPr>
      </p:pic>
      <p:pic>
        <p:nvPicPr>
          <p:cNvPr id="12" name="Picture 11">
            <a:extLst>
              <a:ext uri="{FF2B5EF4-FFF2-40B4-BE49-F238E27FC236}">
                <a16:creationId xmlns:a16="http://schemas.microsoft.com/office/drawing/2014/main" id="{DB0468DF-40A1-4DCC-AABA-E800DB7102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91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1127</TotalTime>
  <Words>629</Words>
  <Application>Microsoft Office PowerPoint</Application>
  <PresentationFormat>Widescreen</PresentationFormat>
  <Paragraphs>62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Monica Babu</dc:title>
  <dc:creator>Monica Ravichandhran</dc:creator>
  <cp:lastModifiedBy>Monica Ravichandhran</cp:lastModifiedBy>
  <cp:revision>30</cp:revision>
  <dcterms:created xsi:type="dcterms:W3CDTF">2024-03-07T16:48:10Z</dcterms:created>
  <dcterms:modified xsi:type="dcterms:W3CDTF">2024-03-08T19:23:43Z</dcterms:modified>
</cp:coreProperties>
</file>